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95" r:id="rId2"/>
    <p:sldId id="335" r:id="rId3"/>
    <p:sldId id="336" r:id="rId4"/>
    <p:sldId id="298" r:id="rId5"/>
    <p:sldId id="258" r:id="rId6"/>
    <p:sldId id="261" r:id="rId7"/>
    <p:sldId id="338" r:id="rId8"/>
    <p:sldId id="333" r:id="rId9"/>
    <p:sldId id="339" r:id="rId10"/>
    <p:sldId id="337" r:id="rId11"/>
    <p:sldId id="266" r:id="rId12"/>
    <p:sldId id="285" r:id="rId13"/>
    <p:sldId id="267" r:id="rId14"/>
    <p:sldId id="268" r:id="rId15"/>
    <p:sldId id="269" r:id="rId16"/>
    <p:sldId id="271" r:id="rId17"/>
    <p:sldId id="272" r:id="rId18"/>
    <p:sldId id="316" r:id="rId19"/>
    <p:sldId id="273" r:id="rId20"/>
    <p:sldId id="274" r:id="rId21"/>
    <p:sldId id="293" r:id="rId22"/>
    <p:sldId id="327" r:id="rId23"/>
    <p:sldId id="328" r:id="rId24"/>
    <p:sldId id="329" r:id="rId25"/>
    <p:sldId id="330" r:id="rId26"/>
    <p:sldId id="331" r:id="rId27"/>
    <p:sldId id="332" r:id="rId28"/>
    <p:sldId id="32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50000" autoAdjust="0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2C2D1-92C5-E941-942F-86C882D965DE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B93F-D413-2846-8EC0-7E17C134A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0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0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BD3F-7195-E847-95EA-479C44022623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38C3-8EAE-F543-9596-31FD5693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bonpatron.com/xpress/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bonpatron.com/guide/1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Guide de </a:t>
            </a:r>
            <a:r>
              <a:rPr lang="en-US" b="1" dirty="0" err="1"/>
              <a:t>vocabulaire</a:t>
            </a:r>
            <a:r>
              <a:rPr lang="en-US" b="1" dirty="0"/>
              <a:t> </a:t>
            </a:r>
            <a:r>
              <a:rPr lang="en-US" b="1" i="1" dirty="0" err="1"/>
              <a:t>BonPatron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E89A2-BB6E-B148-B64B-602CEDBD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800"/>
            <a:ext cx="9144000" cy="59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3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Voici</a:t>
            </a:r>
            <a:r>
              <a:rPr lang="en-US" b="1" dirty="0"/>
              <a:t>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démonstration</a:t>
            </a:r>
            <a:r>
              <a:rPr lang="en-US" b="1" dirty="0"/>
              <a:t>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Allons</a:t>
            </a:r>
            <a:r>
              <a:rPr lang="en-CA" dirty="0"/>
              <a:t> le </a:t>
            </a:r>
            <a:r>
              <a:rPr lang="en-CA" dirty="0" err="1"/>
              <a:t>voir</a:t>
            </a:r>
            <a:r>
              <a:rPr lang="en-CA" dirty="0"/>
              <a:t>: </a:t>
            </a:r>
            <a:r>
              <a:rPr lang="en-CA" dirty="0">
                <a:hlinkClick r:id="rId2"/>
              </a:rPr>
              <a:t>https://bonpatron.com/xpress/1/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4A081-21A2-C142-9D30-42D6B342B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 </a:t>
            </a:r>
            <a:r>
              <a:rPr lang="en-US" b="1" dirty="0" err="1"/>
              <a:t>jeu</a:t>
            </a:r>
            <a:r>
              <a:rPr lang="en-US" b="1" dirty="0"/>
              <a:t> de tennis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Mesure</a:t>
            </a:r>
            <a:r>
              <a:rPr lang="en-US" dirty="0"/>
              <a:t> la </a:t>
            </a:r>
            <a:r>
              <a:rPr lang="en-US" dirty="0" err="1"/>
              <a:t>capacité</a:t>
            </a:r>
            <a:r>
              <a:rPr lang="en-US" dirty="0"/>
              <a:t> de </a:t>
            </a:r>
            <a:r>
              <a:rPr lang="en-US" dirty="0" err="1"/>
              <a:t>produire</a:t>
            </a:r>
            <a:r>
              <a:rPr lang="en-US" dirty="0"/>
              <a:t> un mot </a:t>
            </a:r>
            <a:r>
              <a:rPr lang="en-US" dirty="0" err="1"/>
              <a:t>rapidement</a:t>
            </a:r>
            <a:endParaRPr lang="en-CA" dirty="0"/>
          </a:p>
          <a:p>
            <a:r>
              <a:rPr lang="en-US" dirty="0"/>
              <a:t>Taper le mot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l’écran</a:t>
            </a:r>
            <a:r>
              <a:rPr lang="en-US" dirty="0"/>
              <a:t> pour </a:t>
            </a:r>
            <a:r>
              <a:rPr lang="en-US" dirty="0" err="1"/>
              <a:t>recevoir</a:t>
            </a:r>
            <a:r>
              <a:rPr lang="en-US" dirty="0"/>
              <a:t> un point</a:t>
            </a:r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contrôler</a:t>
            </a:r>
            <a:r>
              <a:rPr lang="en-US" dirty="0"/>
              <a:t> la </a:t>
            </a:r>
            <a:r>
              <a:rPr lang="en-US" dirty="0" err="1"/>
              <a:t>vitesse</a:t>
            </a:r>
            <a:r>
              <a:rPr lang="en-US" dirty="0"/>
              <a:t> du </a:t>
            </a:r>
            <a:r>
              <a:rPr lang="en-US" dirty="0" err="1"/>
              <a:t>jeu</a:t>
            </a:r>
            <a:endParaRPr lang="en-US" dirty="0"/>
          </a:p>
          <a:p>
            <a:r>
              <a:rPr lang="en-CA" dirty="0" err="1"/>
              <a:t>Une</a:t>
            </a:r>
            <a:r>
              <a:rPr lang="en-CA" dirty="0"/>
              <a:t> idée: </a:t>
            </a:r>
            <a:r>
              <a:rPr lang="en-CA" dirty="0" err="1"/>
              <a:t>divisez</a:t>
            </a:r>
            <a:r>
              <a:rPr lang="en-CA" dirty="0"/>
              <a:t> la </a:t>
            </a:r>
            <a:r>
              <a:rPr lang="en-CA" dirty="0" err="1"/>
              <a:t>classe</a:t>
            </a:r>
            <a:r>
              <a:rPr lang="en-CA" dirty="0"/>
              <a:t> en </a:t>
            </a:r>
            <a:r>
              <a:rPr lang="en-CA" dirty="0" err="1"/>
              <a:t>deux</a:t>
            </a:r>
            <a:r>
              <a:rPr lang="en-CA" dirty="0"/>
              <a:t> </a:t>
            </a:r>
            <a:r>
              <a:rPr lang="en-CA" dirty="0" err="1"/>
              <a:t>équipes</a:t>
            </a:r>
            <a:r>
              <a:rPr lang="en-CA" dirty="0"/>
              <a:t>,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c’est</a:t>
            </a:r>
            <a:r>
              <a:rPr lang="en-CA" dirty="0"/>
              <a:t> le prof qui </a:t>
            </a:r>
            <a:r>
              <a:rPr lang="en-CA" dirty="0" err="1"/>
              <a:t>écri</a:t>
            </a:r>
            <a:r>
              <a:rPr lang="en-CA" dirty="0"/>
              <a:t> </a:t>
            </a:r>
            <a:r>
              <a:rPr lang="en-CA" dirty="0" err="1"/>
              <a:t>tles</a:t>
            </a:r>
            <a:r>
              <a:rPr lang="en-CA" dirty="0"/>
              <a:t> </a:t>
            </a:r>
            <a:r>
              <a:rPr lang="en-CA" dirty="0" err="1"/>
              <a:t>réponses</a:t>
            </a:r>
            <a:endParaRPr lang="en-CA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1E2C3-8CA1-8741-873D-176B311B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Apprendre</a:t>
            </a:r>
            <a:r>
              <a:rPr lang="en-US" b="1" dirty="0"/>
              <a:t> en 9 </a:t>
            </a:r>
            <a:r>
              <a:rPr lang="en-US" b="1" dirty="0" err="1"/>
              <a:t>étapes</a:t>
            </a:r>
            <a:r>
              <a:rPr lang="en-US" b="1" dirty="0"/>
              <a:t> (</a:t>
            </a:r>
            <a:r>
              <a:rPr lang="en-US" b="1" dirty="0" err="1"/>
              <a:t>ou</a:t>
            </a:r>
            <a:r>
              <a:rPr lang="en-US" b="1" dirty="0"/>
              <a:t> X </a:t>
            </a:r>
            <a:r>
              <a:rPr lang="en-US" b="1" dirty="0" err="1"/>
              <a:t>étapes</a:t>
            </a:r>
            <a:r>
              <a:rPr lang="en-US" b="1" dirty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2629" cy="4525963"/>
          </a:xfrm>
        </p:spPr>
        <p:txBody>
          <a:bodyPr>
            <a:normAutofit/>
          </a:bodyPr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séquence</a:t>
            </a:r>
            <a:r>
              <a:rPr lang="en-US" dirty="0"/>
              <a:t> </a:t>
            </a:r>
            <a:r>
              <a:rPr lang="en-US" dirty="0" err="1"/>
              <a:t>potentielle</a:t>
            </a:r>
            <a:r>
              <a:rPr lang="en-US" dirty="0"/>
              <a:t>:</a:t>
            </a:r>
          </a:p>
          <a:p>
            <a:r>
              <a:rPr lang="en-US" b="1" dirty="0"/>
              <a:t>1</a:t>
            </a:r>
            <a:r>
              <a:rPr lang="en-US" dirty="0"/>
              <a:t>: </a:t>
            </a:r>
            <a:r>
              <a:rPr lang="en-US" dirty="0" err="1"/>
              <a:t>montrez</a:t>
            </a:r>
            <a:r>
              <a:rPr lang="en-US" dirty="0"/>
              <a:t> </a:t>
            </a:r>
            <a:r>
              <a:rPr lang="en-US" dirty="0" err="1"/>
              <a:t>l’anglais</a:t>
            </a:r>
            <a:r>
              <a:rPr lang="en-US" dirty="0"/>
              <a:t> et le </a:t>
            </a:r>
            <a:r>
              <a:rPr lang="en-US" dirty="0" err="1"/>
              <a:t>français</a:t>
            </a:r>
            <a:r>
              <a:rPr lang="en-US" dirty="0"/>
              <a:t> (association </a:t>
            </a:r>
            <a:r>
              <a:rPr lang="en-US" dirty="0" err="1"/>
              <a:t>initiale</a:t>
            </a:r>
            <a:r>
              <a:rPr lang="en-US" dirty="0"/>
              <a:t>)</a:t>
            </a:r>
            <a:endParaRPr lang="en-CA" dirty="0"/>
          </a:p>
          <a:p>
            <a:r>
              <a:rPr lang="en-US" b="1" dirty="0"/>
              <a:t>2</a:t>
            </a:r>
            <a:r>
              <a:rPr lang="en-US" dirty="0"/>
              <a:t>: </a:t>
            </a:r>
            <a:r>
              <a:rPr lang="en-US" dirty="0" err="1"/>
              <a:t>cachez</a:t>
            </a:r>
            <a:r>
              <a:rPr lang="en-US" dirty="0"/>
              <a:t> </a:t>
            </a:r>
            <a:r>
              <a:rPr lang="en-US" dirty="0" err="1"/>
              <a:t>l’anglais</a:t>
            </a:r>
            <a:r>
              <a:rPr lang="en-US" dirty="0"/>
              <a:t> (</a:t>
            </a:r>
            <a:r>
              <a:rPr lang="en-US" dirty="0" err="1"/>
              <a:t>exercice</a:t>
            </a:r>
            <a:r>
              <a:rPr lang="en-US" dirty="0"/>
              <a:t> de </a:t>
            </a:r>
            <a:r>
              <a:rPr lang="en-US" dirty="0" err="1"/>
              <a:t>mémoire</a:t>
            </a:r>
            <a:r>
              <a:rPr lang="en-US" dirty="0"/>
              <a:t>; L2 &gt; L1)</a:t>
            </a:r>
            <a:endParaRPr lang="en-CA" dirty="0"/>
          </a:p>
          <a:p>
            <a:r>
              <a:rPr lang="en-US" b="1" dirty="0"/>
              <a:t>3</a:t>
            </a:r>
            <a:r>
              <a:rPr lang="en-US" dirty="0"/>
              <a:t>: </a:t>
            </a:r>
            <a:r>
              <a:rPr lang="en-US" dirty="0" err="1"/>
              <a:t>cachez</a:t>
            </a:r>
            <a:r>
              <a:rPr lang="en-US" dirty="0"/>
              <a:t> le </a:t>
            </a:r>
            <a:r>
              <a:rPr lang="en-US" dirty="0" err="1"/>
              <a:t>français</a:t>
            </a:r>
            <a:r>
              <a:rPr lang="en-US" dirty="0"/>
              <a:t> (</a:t>
            </a:r>
            <a:r>
              <a:rPr lang="en-US" dirty="0" err="1"/>
              <a:t>exercice</a:t>
            </a:r>
            <a:r>
              <a:rPr lang="en-US" dirty="0"/>
              <a:t> de </a:t>
            </a:r>
            <a:r>
              <a:rPr lang="en-US" dirty="0" err="1"/>
              <a:t>mémoire</a:t>
            </a:r>
            <a:r>
              <a:rPr lang="en-US" dirty="0"/>
              <a:t> L1 &gt; L2)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A31AA-66C2-BA4A-BF36-F6360B47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Apprendre</a:t>
            </a:r>
            <a:r>
              <a:rPr lang="en-US" b="1" dirty="0"/>
              <a:t> en 9 </a:t>
            </a:r>
            <a:r>
              <a:rPr lang="en-US" b="1" dirty="0" err="1"/>
              <a:t>étapes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</a:t>
            </a:r>
            <a:r>
              <a:rPr lang="en-US" dirty="0"/>
              <a:t>: </a:t>
            </a:r>
            <a:r>
              <a:rPr lang="en-US" dirty="0" err="1"/>
              <a:t>cachez</a:t>
            </a:r>
            <a:r>
              <a:rPr lang="en-US" dirty="0"/>
              <a:t> le </a:t>
            </a:r>
            <a:r>
              <a:rPr lang="en-US" dirty="0" err="1"/>
              <a:t>français</a:t>
            </a:r>
            <a:r>
              <a:rPr lang="en-US" dirty="0"/>
              <a:t>, </a:t>
            </a:r>
            <a:r>
              <a:rPr lang="en-US" dirty="0" err="1"/>
              <a:t>écrivez</a:t>
            </a:r>
            <a:r>
              <a:rPr lang="en-US" dirty="0"/>
              <a:t> le mot (production + </a:t>
            </a:r>
            <a:r>
              <a:rPr lang="en-US" dirty="0" err="1"/>
              <a:t>écriture</a:t>
            </a:r>
            <a:r>
              <a:rPr lang="en-US" dirty="0"/>
              <a:t>; L1 &gt; L2)</a:t>
            </a:r>
            <a:endParaRPr lang="en-CA" dirty="0"/>
          </a:p>
          <a:p>
            <a:r>
              <a:rPr lang="en-US" b="1" dirty="0"/>
              <a:t>5</a:t>
            </a:r>
            <a:r>
              <a:rPr lang="en-US" dirty="0"/>
              <a:t>: </a:t>
            </a:r>
            <a:r>
              <a:rPr lang="en-US" dirty="0" err="1"/>
              <a:t>montrez</a:t>
            </a:r>
            <a:r>
              <a:rPr lang="en-US" dirty="0"/>
              <a:t> </a:t>
            </a:r>
            <a:r>
              <a:rPr lang="en-US" dirty="0" err="1"/>
              <a:t>l’anglais</a:t>
            </a:r>
            <a:r>
              <a:rPr lang="en-US" dirty="0"/>
              <a:t> et le </a:t>
            </a:r>
            <a:r>
              <a:rPr lang="en-US" dirty="0" err="1"/>
              <a:t>français</a:t>
            </a:r>
            <a:r>
              <a:rPr lang="en-US" dirty="0"/>
              <a:t> et </a:t>
            </a:r>
            <a:r>
              <a:rPr lang="en-US" dirty="0" err="1"/>
              <a:t>écoutez</a:t>
            </a:r>
            <a:r>
              <a:rPr lang="en-US" dirty="0"/>
              <a:t> le son (</a:t>
            </a:r>
            <a:r>
              <a:rPr lang="en-US" dirty="0" err="1"/>
              <a:t>reliez</a:t>
            </a:r>
            <a:r>
              <a:rPr lang="en-US" dirty="0"/>
              <a:t> </a:t>
            </a:r>
            <a:r>
              <a:rPr lang="en-US" dirty="0" err="1"/>
              <a:t>l’écrit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l’oral</a:t>
            </a:r>
            <a:r>
              <a:rPr lang="en-US" dirty="0"/>
              <a:t>)</a:t>
            </a:r>
            <a:endParaRPr lang="en-CA" dirty="0"/>
          </a:p>
          <a:p>
            <a:r>
              <a:rPr lang="en-US" b="1" dirty="0"/>
              <a:t>6</a:t>
            </a:r>
            <a:r>
              <a:rPr lang="en-US" dirty="0"/>
              <a:t>: </a:t>
            </a:r>
            <a:r>
              <a:rPr lang="en-US" dirty="0" err="1"/>
              <a:t>écoutez</a:t>
            </a:r>
            <a:r>
              <a:rPr lang="en-US" dirty="0"/>
              <a:t> et </a:t>
            </a:r>
            <a:r>
              <a:rPr lang="en-US" dirty="0" err="1"/>
              <a:t>répétez</a:t>
            </a:r>
            <a:r>
              <a:rPr lang="en-US" dirty="0"/>
              <a:t> le son (production </a:t>
            </a:r>
            <a:r>
              <a:rPr lang="en-US" dirty="0" err="1"/>
              <a:t>orale</a:t>
            </a:r>
            <a:r>
              <a:rPr lang="en-US" dirty="0"/>
              <a:t>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9397F-F0E4-3C41-AAD7-2B1C4D00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Apprendre</a:t>
            </a:r>
            <a:r>
              <a:rPr lang="en-US" b="1" dirty="0"/>
              <a:t> en 9 </a:t>
            </a:r>
            <a:r>
              <a:rPr lang="en-US" b="1" dirty="0" err="1"/>
              <a:t>étapes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</a:t>
            </a:r>
            <a:r>
              <a:rPr lang="en-US" dirty="0"/>
              <a:t>: </a:t>
            </a:r>
            <a:r>
              <a:rPr lang="en-US" dirty="0" err="1"/>
              <a:t>cachez</a:t>
            </a:r>
            <a:r>
              <a:rPr lang="en-US" dirty="0"/>
              <a:t> le </a:t>
            </a:r>
            <a:r>
              <a:rPr lang="en-US" dirty="0" err="1"/>
              <a:t>français</a:t>
            </a:r>
            <a:r>
              <a:rPr lang="en-US" dirty="0"/>
              <a:t>, </a:t>
            </a:r>
            <a:r>
              <a:rPr lang="en-US" dirty="0" err="1"/>
              <a:t>écoutez</a:t>
            </a:r>
            <a:r>
              <a:rPr lang="en-US" dirty="0"/>
              <a:t> le son, </a:t>
            </a:r>
            <a:r>
              <a:rPr lang="en-US" dirty="0" err="1"/>
              <a:t>écrivez</a:t>
            </a:r>
            <a:r>
              <a:rPr lang="en-US" dirty="0"/>
              <a:t> le mot (production; lien entre le son et </a:t>
            </a:r>
            <a:r>
              <a:rPr lang="en-US" dirty="0" err="1"/>
              <a:t>l’écrit</a:t>
            </a:r>
            <a:r>
              <a:rPr lang="en-US" dirty="0"/>
              <a:t>)</a:t>
            </a:r>
            <a:endParaRPr lang="en-CA" dirty="0"/>
          </a:p>
          <a:p>
            <a:r>
              <a:rPr lang="en-US" b="1" dirty="0"/>
              <a:t>8</a:t>
            </a:r>
            <a:r>
              <a:rPr lang="en-US" dirty="0"/>
              <a:t>: </a:t>
            </a:r>
            <a:r>
              <a:rPr lang="en-US" dirty="0" err="1"/>
              <a:t>cachez</a:t>
            </a:r>
            <a:r>
              <a:rPr lang="en-US" dirty="0"/>
              <a:t> </a:t>
            </a:r>
            <a:r>
              <a:rPr lang="en-US" dirty="0" err="1"/>
              <a:t>l’anglais</a:t>
            </a:r>
            <a:r>
              <a:rPr lang="en-US" dirty="0"/>
              <a:t> et le </a:t>
            </a:r>
            <a:r>
              <a:rPr lang="en-US" dirty="0" err="1"/>
              <a:t>français</a:t>
            </a:r>
            <a:r>
              <a:rPr lang="en-US" dirty="0"/>
              <a:t>, </a:t>
            </a:r>
            <a:r>
              <a:rPr lang="en-US" dirty="0" err="1"/>
              <a:t>écoutez</a:t>
            </a:r>
            <a:r>
              <a:rPr lang="en-US" dirty="0"/>
              <a:t> le son, </a:t>
            </a:r>
            <a:r>
              <a:rPr lang="en-US" dirty="0" err="1"/>
              <a:t>écrivez</a:t>
            </a:r>
            <a:r>
              <a:rPr lang="en-US" dirty="0"/>
              <a:t> le mot (production; </a:t>
            </a:r>
            <a:r>
              <a:rPr lang="en-US" dirty="0" err="1"/>
              <a:t>reliez</a:t>
            </a:r>
            <a:r>
              <a:rPr lang="en-US" dirty="0"/>
              <a:t> le son au mot)</a:t>
            </a:r>
            <a:endParaRPr lang="en-CA" dirty="0"/>
          </a:p>
          <a:p>
            <a:r>
              <a:rPr lang="en-US" b="1" dirty="0"/>
              <a:t>9</a:t>
            </a:r>
            <a:r>
              <a:rPr lang="en-US" dirty="0"/>
              <a:t>: </a:t>
            </a:r>
            <a:r>
              <a:rPr lang="en-US" dirty="0" err="1"/>
              <a:t>jouez</a:t>
            </a:r>
            <a:r>
              <a:rPr lang="en-US" dirty="0"/>
              <a:t> le </a:t>
            </a:r>
            <a:r>
              <a:rPr lang="en-US" dirty="0" err="1"/>
              <a:t>jeu</a:t>
            </a:r>
            <a:r>
              <a:rPr lang="en-US" dirty="0"/>
              <a:t> (pour </a:t>
            </a:r>
            <a:r>
              <a:rPr lang="en-US" dirty="0" err="1"/>
              <a:t>améliorer</a:t>
            </a:r>
            <a:r>
              <a:rPr lang="en-US" dirty="0"/>
              <a:t> la production </a:t>
            </a:r>
            <a:r>
              <a:rPr lang="en-US" dirty="0" err="1"/>
              <a:t>spontanée</a:t>
            </a:r>
            <a:r>
              <a:rPr lang="en-US" dirty="0"/>
              <a:t>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DBBC4-FDA7-B143-B4AD-E13BBC2C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L’acquistion</a:t>
            </a:r>
            <a:r>
              <a:rPr lang="en-US" b="1" dirty="0"/>
              <a:t> </a:t>
            </a:r>
            <a:r>
              <a:rPr lang="en-US" b="1" dirty="0" err="1"/>
              <a:t>grammaticale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</a:t>
            </a:r>
            <a:r>
              <a:rPr lang="en-US" b="1" dirty="0" err="1"/>
              <a:t>partir</a:t>
            </a:r>
            <a:r>
              <a:rPr lang="en-US" b="1" dirty="0"/>
              <a:t> du </a:t>
            </a:r>
            <a:r>
              <a:rPr lang="en-US" b="1" dirty="0" err="1"/>
              <a:t>vocabulaire</a:t>
            </a:r>
            <a:r>
              <a:rPr lang="en-US" b="1" dirty="0"/>
              <a:t> </a:t>
            </a:r>
            <a:r>
              <a:rPr lang="en-US" b="1" dirty="0" err="1"/>
              <a:t>acquis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 “</a:t>
            </a:r>
            <a:r>
              <a:rPr lang="en-US" dirty="0" err="1"/>
              <a:t>grammaire</a:t>
            </a:r>
            <a:r>
              <a:rPr lang="en-US" dirty="0"/>
              <a:t>”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lorsqu’on</a:t>
            </a:r>
            <a:r>
              <a:rPr lang="en-US" dirty="0"/>
              <a:t> met des mots ensemble </a:t>
            </a:r>
          </a:p>
          <a:p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qu’on</a:t>
            </a:r>
            <a:r>
              <a:rPr lang="en-US" dirty="0"/>
              <a:t> </a:t>
            </a:r>
            <a:r>
              <a:rPr lang="en-US" dirty="0" err="1"/>
              <a:t>sait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b="1" i="1" dirty="0"/>
              <a:t>ma</a:t>
            </a:r>
            <a:r>
              <a:rPr lang="en-US" dirty="0"/>
              <a:t> + </a:t>
            </a:r>
            <a:r>
              <a:rPr lang="en-US" i="1" dirty="0" err="1"/>
              <a:t>maison</a:t>
            </a:r>
            <a:r>
              <a:rPr lang="en-US" dirty="0"/>
              <a:t>; </a:t>
            </a:r>
            <a:r>
              <a:rPr lang="en-US" i="1" dirty="0"/>
              <a:t>je</a:t>
            </a:r>
            <a:r>
              <a:rPr lang="en-US" dirty="0"/>
              <a:t> + </a:t>
            </a:r>
            <a:r>
              <a:rPr lang="en-US" b="1" i="1" dirty="0" err="1"/>
              <a:t>suis</a:t>
            </a:r>
            <a:r>
              <a:rPr lang="en-US" b="1" i="1" dirty="0"/>
              <a:t> </a:t>
            </a:r>
            <a:endParaRPr lang="en-CA" b="1" i="1" dirty="0"/>
          </a:p>
          <a:p>
            <a:r>
              <a:rPr lang="en-US" dirty="0"/>
              <a:t>En </a:t>
            </a:r>
            <a:r>
              <a:rPr lang="en-US" dirty="0" err="1"/>
              <a:t>français</a:t>
            </a:r>
            <a:r>
              <a:rPr lang="en-US" dirty="0"/>
              <a:t>, la </a:t>
            </a:r>
            <a:r>
              <a:rPr lang="en-US" dirty="0" err="1"/>
              <a:t>grammaire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principalement</a:t>
            </a:r>
            <a:r>
              <a:rPr lang="en-US" dirty="0"/>
              <a:t> </a:t>
            </a:r>
            <a:r>
              <a:rPr lang="en-US" b="1" dirty="0" err="1"/>
              <a:t>l’ordre</a:t>
            </a:r>
            <a:r>
              <a:rPr lang="en-US" b="1" dirty="0"/>
              <a:t> des mots </a:t>
            </a:r>
            <a:r>
              <a:rPr lang="en-US" dirty="0"/>
              <a:t>et </a:t>
            </a:r>
            <a:r>
              <a:rPr lang="en-US" b="1" dirty="0" err="1"/>
              <a:t>l’accord</a:t>
            </a:r>
            <a:r>
              <a:rPr lang="en-US" dirty="0"/>
              <a:t>, par ex.: </a:t>
            </a:r>
            <a:r>
              <a:rPr lang="en-US" dirty="0" err="1"/>
              <a:t>nombre</a:t>
            </a:r>
            <a:r>
              <a:rPr lang="en-US" dirty="0"/>
              <a:t>, genre, temps, mode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A2528-E014-5147-B6F6-037CD17B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Du </a:t>
            </a:r>
            <a:r>
              <a:rPr lang="en-US" b="1" dirty="0" err="1"/>
              <a:t>vocabulaire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la </a:t>
            </a:r>
            <a:r>
              <a:rPr lang="en-US" b="1" dirty="0" err="1"/>
              <a:t>grammaire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err="1"/>
              <a:t>Même</a:t>
            </a:r>
            <a:r>
              <a:rPr lang="en-CA" dirty="0"/>
              <a:t> les </a:t>
            </a:r>
            <a:r>
              <a:rPr lang="en-CA" dirty="0" err="1"/>
              <a:t>débutants</a:t>
            </a:r>
            <a:r>
              <a:rPr lang="en-CA" dirty="0"/>
              <a:t> </a:t>
            </a:r>
            <a:r>
              <a:rPr lang="en-CA" dirty="0" err="1"/>
              <a:t>peuvent</a:t>
            </a:r>
            <a:r>
              <a:rPr lang="en-CA" dirty="0"/>
              <a:t> faire des phrases </a:t>
            </a:r>
            <a:r>
              <a:rPr lang="en-CA" dirty="0" err="1"/>
              <a:t>grammaticales</a:t>
            </a:r>
            <a:r>
              <a:rPr lang="en-CA" dirty="0"/>
              <a:t>:</a:t>
            </a:r>
          </a:p>
          <a:p>
            <a:r>
              <a:rPr lang="en-CA" dirty="0" err="1"/>
              <a:t>S’ils</a:t>
            </a:r>
            <a:r>
              <a:rPr lang="en-CA" dirty="0"/>
              <a:t> </a:t>
            </a:r>
            <a:r>
              <a:rPr lang="en-CA" dirty="0" err="1"/>
              <a:t>combinent</a:t>
            </a:r>
            <a:r>
              <a:rPr lang="en-CA" dirty="0"/>
              <a:t> </a:t>
            </a:r>
            <a:r>
              <a:rPr lang="en-CA" dirty="0" err="1"/>
              <a:t>leur</a:t>
            </a:r>
            <a:r>
              <a:rPr lang="en-CA" dirty="0"/>
              <a:t> </a:t>
            </a:r>
            <a:r>
              <a:rPr lang="en-CA" dirty="0" err="1"/>
              <a:t>vocabulaire</a:t>
            </a:r>
            <a:r>
              <a:rPr lang="en-CA" dirty="0"/>
              <a:t> avec </a:t>
            </a:r>
            <a:r>
              <a:rPr lang="en-CA" dirty="0" err="1"/>
              <a:t>l’aide</a:t>
            </a:r>
            <a:r>
              <a:rPr lang="en-CA" dirty="0"/>
              <a:t> </a:t>
            </a:r>
            <a:r>
              <a:rPr lang="en-CA" dirty="0" err="1"/>
              <a:t>grammaticale</a:t>
            </a:r>
            <a:r>
              <a:rPr lang="en-CA" dirty="0"/>
              <a:t> </a:t>
            </a:r>
            <a:r>
              <a:rPr lang="en-CA" i="1" dirty="0" err="1"/>
              <a:t>BonPatron</a:t>
            </a:r>
            <a:r>
              <a:rPr lang="en-CA" dirty="0"/>
              <a:t>) (et son </a:t>
            </a:r>
            <a:r>
              <a:rPr lang="en-CA" dirty="0" err="1"/>
              <a:t>outil</a:t>
            </a:r>
            <a:r>
              <a:rPr lang="en-CA" dirty="0"/>
              <a:t> lexical)</a:t>
            </a:r>
          </a:p>
          <a:p>
            <a:r>
              <a:rPr lang="en-CA" dirty="0" err="1"/>
              <a:t>Considérons</a:t>
            </a:r>
            <a:r>
              <a:rPr lang="en-CA" dirty="0"/>
              <a:t> un </a:t>
            </a:r>
            <a:r>
              <a:rPr lang="en-CA" dirty="0" err="1"/>
              <a:t>élève</a:t>
            </a:r>
            <a:r>
              <a:rPr lang="en-CA" dirty="0"/>
              <a:t> qui a </a:t>
            </a:r>
            <a:r>
              <a:rPr lang="en-CA" dirty="0" err="1"/>
              <a:t>appris</a:t>
            </a:r>
            <a:r>
              <a:rPr lang="en-CA" dirty="0"/>
              <a:t> les mots du foyer, par ex.:  </a:t>
            </a:r>
            <a:r>
              <a:rPr lang="en-CA" i="1" dirty="0" err="1"/>
              <a:t>maison</a:t>
            </a:r>
            <a:r>
              <a:rPr lang="en-CA" dirty="0"/>
              <a:t>, </a:t>
            </a:r>
            <a:r>
              <a:rPr lang="en-CA" i="1" dirty="0" err="1"/>
              <a:t>chambre</a:t>
            </a:r>
            <a:r>
              <a:rPr lang="en-CA" dirty="0"/>
              <a:t>, </a:t>
            </a:r>
            <a:r>
              <a:rPr lang="en-CA" i="1" dirty="0"/>
              <a:t>cuisine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17C69-09A9-BD46-A385-DC30894CD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Du </a:t>
            </a:r>
            <a:r>
              <a:rPr lang="en-US" b="1" dirty="0" err="1"/>
              <a:t>vocabulaire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la </a:t>
            </a:r>
            <a:r>
              <a:rPr lang="en-US" b="1" dirty="0" err="1"/>
              <a:t>grammaire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Est-ce</a:t>
            </a:r>
            <a:r>
              <a:rPr lang="en-CA" dirty="0"/>
              <a:t> </a:t>
            </a:r>
            <a:r>
              <a:rPr lang="en-CA" dirty="0" err="1"/>
              <a:t>qu’un</a:t>
            </a:r>
            <a:r>
              <a:rPr lang="en-CA" dirty="0"/>
              <a:t> </a:t>
            </a:r>
            <a:r>
              <a:rPr lang="en-CA" dirty="0" err="1"/>
              <a:t>débutant</a:t>
            </a:r>
            <a:r>
              <a:rPr lang="en-CA" dirty="0"/>
              <a:t> pour </a:t>
            </a:r>
            <a:r>
              <a:rPr lang="en-CA" dirty="0" err="1"/>
              <a:t>produire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phrase </a:t>
            </a:r>
            <a:r>
              <a:rPr lang="en-CA" dirty="0" err="1"/>
              <a:t>grammaticale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:</a:t>
            </a:r>
          </a:p>
          <a:p>
            <a:r>
              <a:rPr lang="en-CA" i="1" dirty="0"/>
              <a:t>M</a:t>
            </a:r>
            <a:r>
              <a:rPr lang="en-CA" b="1" i="1" dirty="0"/>
              <a:t>a</a:t>
            </a:r>
            <a:r>
              <a:rPr lang="en-CA" i="1" dirty="0"/>
              <a:t> </a:t>
            </a:r>
            <a:r>
              <a:rPr lang="en-CA" i="1" dirty="0" err="1"/>
              <a:t>maison</a:t>
            </a:r>
            <a:r>
              <a:rPr lang="en-CA" i="1" dirty="0"/>
              <a:t> a </a:t>
            </a:r>
            <a:r>
              <a:rPr lang="en-CA" i="1" dirty="0" err="1"/>
              <a:t>trois</a:t>
            </a:r>
            <a:r>
              <a:rPr lang="en-CA" i="1" dirty="0"/>
              <a:t> </a:t>
            </a:r>
            <a:r>
              <a:rPr lang="en-CA" i="1" dirty="0" err="1"/>
              <a:t>chambre</a:t>
            </a:r>
            <a:r>
              <a:rPr lang="en-CA" b="1" i="1" dirty="0" err="1"/>
              <a:t>s</a:t>
            </a:r>
            <a:r>
              <a:rPr lang="en-CA" i="1" dirty="0"/>
              <a:t> et </a:t>
            </a:r>
            <a:r>
              <a:rPr lang="en-CA" i="1" dirty="0" err="1"/>
              <a:t>un</a:t>
            </a:r>
            <a:r>
              <a:rPr lang="en-CA" b="1" i="1" dirty="0" err="1"/>
              <a:t>e</a:t>
            </a:r>
            <a:r>
              <a:rPr lang="en-CA" i="1" dirty="0"/>
              <a:t> </a:t>
            </a:r>
            <a:r>
              <a:rPr lang="en-CA" i="1" dirty="0" err="1"/>
              <a:t>grand</a:t>
            </a:r>
            <a:r>
              <a:rPr lang="en-CA" b="1" i="1" dirty="0" err="1"/>
              <a:t>e</a:t>
            </a:r>
            <a:r>
              <a:rPr lang="en-CA" i="1" dirty="0"/>
              <a:t> cuisine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48D42-5476-CF41-A5DF-513E5B1B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Du </a:t>
            </a:r>
            <a:r>
              <a:rPr lang="en-US" b="1" dirty="0" err="1"/>
              <a:t>vocabulaire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la </a:t>
            </a:r>
            <a:r>
              <a:rPr lang="en-US" b="1" dirty="0" err="1"/>
              <a:t>grammaire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 guide </a:t>
            </a:r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fournit</a:t>
            </a:r>
            <a:r>
              <a:rPr lang="en-CA" dirty="0"/>
              <a:t> déjà </a:t>
            </a:r>
            <a:r>
              <a:rPr lang="en-CA" dirty="0" err="1"/>
              <a:t>quelques</a:t>
            </a:r>
            <a:r>
              <a:rPr lang="en-CA" dirty="0"/>
              <a:t> mots de base:</a:t>
            </a:r>
          </a:p>
          <a:p>
            <a:r>
              <a:rPr lang="en-CA" i="1" dirty="0"/>
              <a:t>My </a:t>
            </a:r>
            <a:r>
              <a:rPr lang="en-CA" b="1" i="1" dirty="0" err="1"/>
              <a:t>maison</a:t>
            </a:r>
            <a:r>
              <a:rPr lang="en-CA" i="1" dirty="0"/>
              <a:t> has three </a:t>
            </a:r>
            <a:r>
              <a:rPr lang="en-CA" b="1" i="1" dirty="0" err="1"/>
              <a:t>chambre</a:t>
            </a:r>
            <a:r>
              <a:rPr lang="en-CA" i="1" dirty="0"/>
              <a:t> and a big </a:t>
            </a:r>
            <a:r>
              <a:rPr lang="en-CA" b="1" i="1" dirty="0"/>
              <a:t>cuisine</a:t>
            </a:r>
            <a:r>
              <a:rPr lang="en-CA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5DFB9-971A-D741-BD5B-740A0802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Intégration</a:t>
            </a:r>
            <a:r>
              <a:rPr lang="en-US" b="1" dirty="0"/>
              <a:t> de la </a:t>
            </a:r>
            <a:r>
              <a:rPr lang="en-US" b="1" dirty="0" err="1"/>
              <a:t>grammaire</a:t>
            </a:r>
            <a:r>
              <a:rPr lang="en-US" b="1" dirty="0"/>
              <a:t> (Household)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qu’il</a:t>
            </a:r>
            <a:r>
              <a:rPr lang="en-CA" dirty="0"/>
              <a:t> </a:t>
            </a:r>
            <a:r>
              <a:rPr lang="en-CA" dirty="0" err="1"/>
              <a:t>leur</a:t>
            </a:r>
            <a:r>
              <a:rPr lang="en-CA" dirty="0"/>
              <a:t> </a:t>
            </a:r>
            <a:r>
              <a:rPr lang="en-CA" dirty="0" err="1"/>
              <a:t>faut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:</a:t>
            </a:r>
          </a:p>
          <a:p>
            <a:r>
              <a:rPr lang="en-CA" dirty="0"/>
              <a:t>a) encore </a:t>
            </a:r>
            <a:r>
              <a:rPr lang="en-CA" dirty="0" err="1"/>
              <a:t>quelques</a:t>
            </a:r>
            <a:r>
              <a:rPr lang="en-CA" dirty="0"/>
              <a:t> mots</a:t>
            </a:r>
          </a:p>
          <a:p>
            <a:r>
              <a:rPr lang="en-CA" dirty="0"/>
              <a:t>b) de la </a:t>
            </a:r>
            <a:r>
              <a:rPr lang="en-CA" dirty="0" err="1"/>
              <a:t>grammaire</a:t>
            </a:r>
            <a:r>
              <a:rPr lang="en-CA" dirty="0"/>
              <a:t> (</a:t>
            </a:r>
            <a:r>
              <a:rPr lang="en-CA" dirty="0" err="1"/>
              <a:t>l’accord</a:t>
            </a:r>
            <a:r>
              <a:rPr lang="en-CA" dirty="0"/>
              <a:t>, etc.)</a:t>
            </a:r>
          </a:p>
          <a:p>
            <a:endParaRPr lang="en-CA" dirty="0"/>
          </a:p>
          <a:p>
            <a:r>
              <a:rPr lang="en-CA" b="1" i="1" dirty="0">
                <a:solidFill>
                  <a:srgbClr val="FF0000"/>
                </a:solidFill>
              </a:rPr>
              <a:t>My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maison</a:t>
            </a:r>
            <a:r>
              <a:rPr lang="en-CA" i="1" dirty="0">
                <a:solidFill>
                  <a:srgbClr val="008000"/>
                </a:solidFill>
              </a:rPr>
              <a:t> </a:t>
            </a:r>
            <a:r>
              <a:rPr lang="en-CA" b="1" i="1" dirty="0">
                <a:solidFill>
                  <a:srgbClr val="FF0000"/>
                </a:solidFill>
              </a:rPr>
              <a:t>has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b="1" i="1" dirty="0">
                <a:solidFill>
                  <a:srgbClr val="FF0000"/>
                </a:solidFill>
              </a:rPr>
              <a:t>three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chambre</a:t>
            </a:r>
            <a:r>
              <a:rPr lang="en-CA" i="1" dirty="0">
                <a:solidFill>
                  <a:srgbClr val="008000"/>
                </a:solidFill>
              </a:rPr>
              <a:t> </a:t>
            </a:r>
            <a:r>
              <a:rPr lang="en-CA" b="1" i="1" dirty="0">
                <a:solidFill>
                  <a:srgbClr val="FF0000"/>
                </a:solidFill>
              </a:rPr>
              <a:t>and a big </a:t>
            </a:r>
            <a:r>
              <a:rPr lang="en-CA" i="1" dirty="0">
                <a:solidFill>
                  <a:srgbClr val="008000"/>
                </a:solidFill>
              </a:rPr>
              <a:t>cuisine</a:t>
            </a:r>
            <a:r>
              <a:rPr lang="en-CA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F042C-C6E4-3A41-A6A2-EDCB39AC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>
            <a:normAutofit/>
          </a:bodyPr>
          <a:lstStyle/>
          <a:p>
            <a:r>
              <a:rPr lang="en-US" b="1" dirty="0"/>
              <a:t>Guide de </a:t>
            </a:r>
            <a:r>
              <a:rPr lang="en-US" b="1" dirty="0" err="1"/>
              <a:t>vocabulaire</a:t>
            </a:r>
            <a:r>
              <a:rPr lang="en-US" b="1" dirty="0"/>
              <a:t> </a:t>
            </a:r>
            <a:r>
              <a:rPr lang="en-US" b="1" i="1" dirty="0" err="1"/>
              <a:t>BonPatron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733" y="1481857"/>
            <a:ext cx="7298267" cy="415694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Pour qui on </a:t>
            </a:r>
            <a:r>
              <a:rPr lang="en-CA" dirty="0" err="1">
                <a:solidFill>
                  <a:schemeClr val="tx1"/>
                </a:solidFill>
              </a:rPr>
              <a:t>l’a</a:t>
            </a:r>
            <a:r>
              <a:rPr lang="en-CA" dirty="0">
                <a:solidFill>
                  <a:schemeClr val="tx1"/>
                </a:solidFill>
              </a:rPr>
              <a:t> fait?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 err="1">
                <a:solidFill>
                  <a:schemeClr val="tx1"/>
                </a:solidFill>
              </a:rPr>
              <a:t>Qu’est-ce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que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c’est</a:t>
            </a:r>
            <a:r>
              <a:rPr lang="en-CA" dirty="0">
                <a:solidFill>
                  <a:schemeClr val="tx1"/>
                </a:solidFill>
              </a:rPr>
              <a:t>?</a:t>
            </a:r>
          </a:p>
          <a:p>
            <a:pPr marL="285750" indent="-285750" algn="l">
              <a:buFont typeface="Arial"/>
              <a:buChar char="•"/>
            </a:pPr>
            <a:r>
              <a:rPr lang="en-CA" dirty="0">
                <a:solidFill>
                  <a:schemeClr val="tx1"/>
                </a:solidFill>
              </a:rPr>
              <a:t>Comment </a:t>
            </a:r>
            <a:r>
              <a:rPr lang="en-CA" dirty="0" err="1">
                <a:solidFill>
                  <a:schemeClr val="tx1"/>
                </a:solidFill>
              </a:rPr>
              <a:t>puis</a:t>
            </a:r>
            <a:r>
              <a:rPr lang="en-CA" dirty="0">
                <a:solidFill>
                  <a:schemeClr val="tx1"/>
                </a:solidFill>
              </a:rPr>
              <a:t>-je </a:t>
            </a:r>
            <a:r>
              <a:rPr lang="en-CA" dirty="0" err="1">
                <a:solidFill>
                  <a:schemeClr val="tx1"/>
                </a:solidFill>
              </a:rPr>
              <a:t>l’utiliser</a:t>
            </a:r>
            <a:r>
              <a:rPr lang="en-CA" dirty="0">
                <a:solidFill>
                  <a:schemeClr val="tx1"/>
                </a:solidFill>
              </a:rPr>
              <a:t> avec </a:t>
            </a:r>
            <a:r>
              <a:rPr lang="en-CA" dirty="0" err="1">
                <a:solidFill>
                  <a:schemeClr val="tx1"/>
                </a:solidFill>
              </a:rPr>
              <a:t>mes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élèves</a:t>
            </a:r>
            <a:r>
              <a:rPr lang="en-CA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8DB72-3890-CE46-911A-E044D268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Intégration</a:t>
            </a:r>
            <a:r>
              <a:rPr lang="en-US" b="1" dirty="0"/>
              <a:t> de la </a:t>
            </a:r>
            <a:r>
              <a:rPr lang="en-US" b="1" dirty="0" err="1"/>
              <a:t>grammaire</a:t>
            </a:r>
            <a:r>
              <a:rPr lang="en-US" b="1" dirty="0"/>
              <a:t> (“Household”)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Si </a:t>
            </a:r>
            <a:r>
              <a:rPr lang="en-CA" dirty="0" err="1"/>
              <a:t>l’élève</a:t>
            </a:r>
            <a:r>
              <a:rPr lang="en-CA" dirty="0"/>
              <a:t> se </a:t>
            </a:r>
            <a:r>
              <a:rPr lang="en-CA" dirty="0" err="1"/>
              <a:t>sert</a:t>
            </a:r>
            <a:r>
              <a:rPr lang="en-CA" dirty="0"/>
              <a:t> </a:t>
            </a:r>
            <a:r>
              <a:rPr lang="en-CA" dirty="0" err="1"/>
              <a:t>maintenant</a:t>
            </a:r>
            <a:r>
              <a:rPr lang="en-CA" dirty="0"/>
              <a:t> de </a:t>
            </a:r>
            <a:r>
              <a:rPr lang="en-CA" dirty="0" err="1"/>
              <a:t>BonPatron.com</a:t>
            </a:r>
            <a:r>
              <a:rPr lang="en-CA" dirty="0"/>
              <a:t> (</a:t>
            </a:r>
            <a:r>
              <a:rPr lang="en-CA" dirty="0" err="1"/>
              <a:t>l’aide</a:t>
            </a:r>
            <a:r>
              <a:rPr lang="en-CA" dirty="0"/>
              <a:t> </a:t>
            </a:r>
            <a:r>
              <a:rPr lang="en-CA" dirty="0" err="1"/>
              <a:t>grammaticale</a:t>
            </a:r>
            <a:r>
              <a:rPr lang="en-CA" dirty="0"/>
              <a:t>) </a:t>
            </a:r>
            <a:r>
              <a:rPr lang="en-CA" dirty="0" err="1"/>
              <a:t>certaines</a:t>
            </a:r>
            <a:r>
              <a:rPr lang="en-CA" dirty="0"/>
              <a:t> </a:t>
            </a:r>
            <a:r>
              <a:rPr lang="en-CA" dirty="0" err="1"/>
              <a:t>erreurs</a:t>
            </a:r>
            <a:r>
              <a:rPr lang="en-CA" dirty="0"/>
              <a:t> </a:t>
            </a:r>
            <a:r>
              <a:rPr lang="en-CA" dirty="0" err="1"/>
              <a:t>vont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signalées</a:t>
            </a:r>
            <a:r>
              <a:rPr lang="en-CA" dirty="0"/>
              <a:t>:</a:t>
            </a:r>
          </a:p>
          <a:p>
            <a:r>
              <a:rPr lang="en-CA" b="1" i="1" dirty="0">
                <a:solidFill>
                  <a:srgbClr val="FF0000"/>
                </a:solidFill>
              </a:rPr>
              <a:t>Mon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maison</a:t>
            </a:r>
            <a:r>
              <a:rPr lang="en-CA" i="1" dirty="0">
                <a:solidFill>
                  <a:srgbClr val="008000"/>
                </a:solidFill>
              </a:rPr>
              <a:t> </a:t>
            </a:r>
            <a:r>
              <a:rPr lang="en-CA" b="1" i="1" dirty="0" err="1">
                <a:solidFill>
                  <a:srgbClr val="FF0000"/>
                </a:solidFill>
              </a:rPr>
              <a:t>avoir</a:t>
            </a:r>
            <a:r>
              <a:rPr lang="en-CA" b="1" i="1" dirty="0">
                <a:solidFill>
                  <a:srgbClr val="FF0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trois</a:t>
            </a:r>
            <a:r>
              <a:rPr lang="en-CA" b="1" i="1" dirty="0">
                <a:solidFill>
                  <a:srgbClr val="008000"/>
                </a:solidFill>
              </a:rPr>
              <a:t> </a:t>
            </a:r>
            <a:r>
              <a:rPr lang="en-CA" i="1" dirty="0" err="1">
                <a:solidFill>
                  <a:srgbClr val="008000"/>
                </a:solidFill>
              </a:rPr>
              <a:t>chambr</a:t>
            </a:r>
            <a:r>
              <a:rPr lang="en-CA" b="1" i="1" dirty="0" err="1">
                <a:solidFill>
                  <a:srgbClr val="FF0000"/>
                </a:solidFill>
              </a:rPr>
              <a:t>e</a:t>
            </a:r>
            <a:r>
              <a:rPr lang="en-CA" i="1" dirty="0">
                <a:solidFill>
                  <a:srgbClr val="008000"/>
                </a:solidFill>
              </a:rPr>
              <a:t> </a:t>
            </a:r>
            <a:r>
              <a:rPr lang="en-CA" b="1" i="1" dirty="0">
                <a:solidFill>
                  <a:srgbClr val="008000"/>
                </a:solidFill>
              </a:rPr>
              <a:t>and</a:t>
            </a:r>
            <a:r>
              <a:rPr lang="en-CA" b="1" i="1" dirty="0">
                <a:solidFill>
                  <a:srgbClr val="FF0000"/>
                </a:solidFill>
              </a:rPr>
              <a:t> un grand </a:t>
            </a:r>
            <a:r>
              <a:rPr lang="en-CA" i="1" dirty="0">
                <a:solidFill>
                  <a:srgbClr val="008000"/>
                </a:solidFill>
              </a:rPr>
              <a:t>cuisine</a:t>
            </a:r>
            <a:r>
              <a:rPr lang="en-CA" dirty="0"/>
              <a:t>.</a:t>
            </a:r>
          </a:p>
          <a:p>
            <a:r>
              <a:rPr lang="en-CA" dirty="0"/>
              <a:t>Avec les explications </a:t>
            </a:r>
            <a:r>
              <a:rPr lang="en-CA" dirty="0" err="1"/>
              <a:t>fournies</a:t>
            </a:r>
            <a:r>
              <a:rPr lang="en-CA" dirty="0"/>
              <a:t>, </a:t>
            </a:r>
            <a:r>
              <a:rPr lang="en-CA" dirty="0" err="1"/>
              <a:t>l’élève</a:t>
            </a:r>
            <a:r>
              <a:rPr lang="en-CA" dirty="0"/>
              <a:t> </a:t>
            </a:r>
            <a:r>
              <a:rPr lang="en-CA" dirty="0" err="1"/>
              <a:t>devrait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capable </a:t>
            </a:r>
            <a:r>
              <a:rPr lang="en-CA" dirty="0" err="1"/>
              <a:t>d’éliminer</a:t>
            </a:r>
            <a:r>
              <a:rPr lang="en-CA" dirty="0"/>
              <a:t> </a:t>
            </a:r>
            <a:r>
              <a:rPr lang="en-CA" dirty="0" err="1"/>
              <a:t>toutes</a:t>
            </a:r>
            <a:r>
              <a:rPr lang="en-CA" dirty="0"/>
              <a:t> </a:t>
            </a:r>
            <a:r>
              <a:rPr lang="en-CA" dirty="0" err="1"/>
              <a:t>ces</a:t>
            </a:r>
            <a:r>
              <a:rPr lang="en-CA" dirty="0"/>
              <a:t> </a:t>
            </a:r>
            <a:r>
              <a:rPr lang="en-CA" dirty="0" err="1"/>
              <a:t>erreurs</a:t>
            </a:r>
            <a:r>
              <a:rPr lang="en-CA" dirty="0"/>
              <a:t> pour </a:t>
            </a:r>
            <a:r>
              <a:rPr lang="en-CA" dirty="0" err="1"/>
              <a:t>produire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phrase </a:t>
            </a:r>
            <a:r>
              <a:rPr lang="en-CA" dirty="0" err="1"/>
              <a:t>grammaticale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4925C-2AB0-1542-A7FD-623C3A2DC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Intégration</a:t>
            </a:r>
            <a:r>
              <a:rPr lang="en-US" b="1" dirty="0"/>
              <a:t> de la </a:t>
            </a:r>
            <a:r>
              <a:rPr lang="en-US" b="1" dirty="0" err="1"/>
              <a:t>grammaire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L’objectif</a:t>
            </a:r>
            <a:r>
              <a:rPr lang="en-CA" dirty="0"/>
              <a:t> </a:t>
            </a:r>
            <a:r>
              <a:rPr lang="en-CA" dirty="0" err="1"/>
              <a:t>n’est</a:t>
            </a:r>
            <a:r>
              <a:rPr lang="en-CA" dirty="0"/>
              <a:t> pas de </a:t>
            </a:r>
            <a:r>
              <a:rPr lang="en-CA" dirty="0" err="1"/>
              <a:t>produire</a:t>
            </a:r>
            <a:r>
              <a:rPr lang="en-CA" dirty="0"/>
              <a:t> des </a:t>
            </a:r>
            <a:r>
              <a:rPr lang="en-CA" dirty="0" err="1"/>
              <a:t>textes</a:t>
            </a:r>
            <a:r>
              <a:rPr lang="en-CA" dirty="0"/>
              <a:t> “parfaits”. </a:t>
            </a:r>
          </a:p>
          <a:p>
            <a:r>
              <a:rPr lang="en-CA" dirty="0" err="1"/>
              <a:t>C’est</a:t>
            </a:r>
            <a:r>
              <a:rPr lang="en-CA" dirty="0"/>
              <a:t> de </a:t>
            </a:r>
            <a:r>
              <a:rPr lang="en-CA" dirty="0" err="1"/>
              <a:t>mettre</a:t>
            </a:r>
            <a:r>
              <a:rPr lang="en-CA" dirty="0"/>
              <a:t> des mots “en action”</a:t>
            </a:r>
          </a:p>
          <a:p>
            <a:r>
              <a:rPr lang="en-CA" dirty="0" err="1"/>
              <a:t>C’est</a:t>
            </a:r>
            <a:r>
              <a:rPr lang="en-CA" dirty="0"/>
              <a:t> </a:t>
            </a:r>
            <a:r>
              <a:rPr lang="en-CA" dirty="0" err="1"/>
              <a:t>d’apprendre</a:t>
            </a:r>
            <a:r>
              <a:rPr lang="en-CA" dirty="0"/>
              <a:t> la </a:t>
            </a:r>
            <a:r>
              <a:rPr lang="en-CA" dirty="0" err="1"/>
              <a:t>grammaire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partir</a:t>
            </a:r>
            <a:r>
              <a:rPr lang="en-CA" dirty="0"/>
              <a:t> du </a:t>
            </a:r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appris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A0788-ABF3-B84C-97CB-0649D0D6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Lien “Practice”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Basé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la </a:t>
            </a:r>
            <a:r>
              <a:rPr lang="en-US" dirty="0" err="1"/>
              <a:t>fréquence</a:t>
            </a:r>
            <a:r>
              <a:rPr lang="en-US" dirty="0"/>
              <a:t> </a:t>
            </a:r>
          </a:p>
          <a:p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l’apprentissage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mots de base</a:t>
            </a:r>
            <a:endParaRPr lang="en-CA" dirty="0"/>
          </a:p>
          <a:p>
            <a:r>
              <a:rPr lang="en-US" dirty="0"/>
              <a:t>105 nom s(avec articles)</a:t>
            </a:r>
            <a:endParaRPr lang="en-CA" dirty="0"/>
          </a:p>
          <a:p>
            <a:r>
              <a:rPr lang="en-US" dirty="0"/>
              <a:t>105 </a:t>
            </a:r>
            <a:r>
              <a:rPr lang="en-US" dirty="0" err="1"/>
              <a:t>verbes</a:t>
            </a:r>
            <a:r>
              <a:rPr lang="en-US" dirty="0"/>
              <a:t> (</a:t>
            </a:r>
            <a:r>
              <a:rPr lang="en-US" dirty="0" err="1"/>
              <a:t>infinitifs</a:t>
            </a:r>
            <a:r>
              <a:rPr lang="en-US" dirty="0"/>
              <a:t>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4FDE0-8C70-2F42-B0CC-853255C4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Lien “Practice”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100 </a:t>
            </a:r>
            <a:r>
              <a:rPr lang="en-US" dirty="0" err="1"/>
              <a:t>adjectifs</a:t>
            </a:r>
            <a:endParaRPr lang="en-CA" dirty="0"/>
          </a:p>
          <a:p>
            <a:r>
              <a:rPr lang="en-US" dirty="0"/>
              <a:t>60 </a:t>
            </a:r>
            <a:r>
              <a:rPr lang="en-US" dirty="0" err="1"/>
              <a:t>prépositions</a:t>
            </a:r>
            <a:r>
              <a:rPr lang="en-US" dirty="0"/>
              <a:t> et </a:t>
            </a:r>
            <a:r>
              <a:rPr lang="en-US" dirty="0" err="1"/>
              <a:t>adverbes</a:t>
            </a:r>
            <a:endParaRPr lang="en-CA" dirty="0"/>
          </a:p>
          <a:p>
            <a:r>
              <a:rPr lang="en-CA" dirty="0" err="1"/>
              <a:t>Rétroction</a:t>
            </a:r>
            <a:r>
              <a:rPr lang="en-CA" dirty="0"/>
              <a:t> </a:t>
            </a:r>
            <a:r>
              <a:rPr lang="en-CA" dirty="0" err="1"/>
              <a:t>fournie</a:t>
            </a:r>
            <a:endParaRPr lang="en-CA" dirty="0"/>
          </a:p>
          <a:p>
            <a:r>
              <a:rPr lang="en-US" dirty="0" err="1"/>
              <a:t>Réponses</a:t>
            </a:r>
            <a:r>
              <a:rPr lang="en-US" dirty="0"/>
              <a:t> </a:t>
            </a:r>
            <a:r>
              <a:rPr lang="en-US" dirty="0" err="1"/>
              <a:t>fournies</a:t>
            </a:r>
            <a:r>
              <a:rPr lang="en-US" dirty="0"/>
              <a:t> (sous </a:t>
            </a:r>
            <a:r>
              <a:rPr lang="en-US" dirty="0" err="1"/>
              <a:t>demande</a:t>
            </a:r>
            <a:r>
              <a:rPr lang="en-US" dirty="0"/>
              <a:t>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07AC0-7C1F-E141-9487-DD38E356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Examen</a:t>
            </a:r>
            <a:r>
              <a:rPr lang="en-US" b="1" dirty="0"/>
              <a:t> Final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Contrairement</a:t>
            </a:r>
            <a:r>
              <a:rPr lang="en-CA" dirty="0"/>
              <a:t> au lien </a:t>
            </a:r>
            <a:r>
              <a:rPr lang="en-CA" i="1" dirty="0"/>
              <a:t>Practice</a:t>
            </a:r>
            <a:r>
              <a:rPr lang="en-CA" dirty="0"/>
              <a:t>,</a:t>
            </a:r>
          </a:p>
          <a:p>
            <a:r>
              <a:rPr lang="en-CA" i="1" dirty="0" err="1"/>
              <a:t>L’examen</a:t>
            </a:r>
            <a:r>
              <a:rPr lang="en-CA" i="1" dirty="0"/>
              <a:t> final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basé</a:t>
            </a:r>
            <a:r>
              <a:rPr lang="en-CA" dirty="0"/>
              <a:t> </a:t>
            </a:r>
            <a:r>
              <a:rPr lang="en-CA" dirty="0" err="1"/>
              <a:t>entièrement</a:t>
            </a:r>
            <a:r>
              <a:rPr lang="en-CA" dirty="0"/>
              <a:t> </a:t>
            </a:r>
            <a:r>
              <a:rPr lang="en-CA" dirty="0" err="1"/>
              <a:t>sur</a:t>
            </a:r>
            <a:r>
              <a:rPr lang="en-CA" dirty="0"/>
              <a:t> le guide de </a:t>
            </a:r>
            <a:r>
              <a:rPr lang="en-CA" dirty="0" err="1"/>
              <a:t>vocabulaire</a:t>
            </a:r>
            <a:endParaRPr lang="en-CA" dirty="0"/>
          </a:p>
          <a:p>
            <a:r>
              <a:rPr lang="en-CA" dirty="0"/>
              <a:t>Bien </a:t>
            </a:r>
            <a:r>
              <a:rPr lang="en-CA" dirty="0" err="1"/>
              <a:t>réussir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cet</a:t>
            </a:r>
            <a:r>
              <a:rPr lang="en-CA" dirty="0"/>
              <a:t> </a:t>
            </a:r>
            <a:r>
              <a:rPr lang="en-CA" dirty="0" err="1"/>
              <a:t>examen</a:t>
            </a:r>
            <a:r>
              <a:rPr lang="en-CA" dirty="0"/>
              <a:t> </a:t>
            </a:r>
            <a:r>
              <a:rPr lang="en-CA" dirty="0" err="1"/>
              <a:t>devrait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l’objectif</a:t>
            </a:r>
            <a:r>
              <a:rPr lang="en-CA" dirty="0"/>
              <a:t> de tout programme pour </a:t>
            </a:r>
            <a:r>
              <a:rPr lang="en-CA" dirty="0" err="1"/>
              <a:t>débutant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E0582-A0DB-CE42-88E8-29013B93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Mots </a:t>
            </a:r>
            <a:r>
              <a:rPr lang="en-US" b="1" dirty="0" err="1"/>
              <a:t>grammaticaux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 guide de </a:t>
            </a:r>
            <a:r>
              <a:rPr lang="en-CA" dirty="0" err="1"/>
              <a:t>vocabulaire</a:t>
            </a:r>
            <a:r>
              <a:rPr lang="en-CA" dirty="0"/>
              <a:t> se concentre </a:t>
            </a:r>
            <a:r>
              <a:rPr lang="en-CA" dirty="0" err="1"/>
              <a:t>sur</a:t>
            </a:r>
            <a:r>
              <a:rPr lang="en-CA" dirty="0"/>
              <a:t> les </a:t>
            </a:r>
            <a:r>
              <a:rPr lang="en-CA" dirty="0" err="1"/>
              <a:t>noms</a:t>
            </a:r>
            <a:r>
              <a:rPr lang="en-CA" dirty="0"/>
              <a:t>, </a:t>
            </a:r>
            <a:r>
              <a:rPr lang="en-CA" dirty="0" err="1"/>
              <a:t>sur</a:t>
            </a:r>
            <a:r>
              <a:rPr lang="en-CA" dirty="0"/>
              <a:t> les </a:t>
            </a:r>
            <a:r>
              <a:rPr lang="en-CA" dirty="0" err="1"/>
              <a:t>verbes</a:t>
            </a:r>
            <a:r>
              <a:rPr lang="en-CA" dirty="0"/>
              <a:t> et </a:t>
            </a:r>
            <a:r>
              <a:rPr lang="en-CA" dirty="0" err="1"/>
              <a:t>sur</a:t>
            </a:r>
            <a:r>
              <a:rPr lang="en-CA" dirty="0"/>
              <a:t> les </a:t>
            </a:r>
            <a:r>
              <a:rPr lang="en-CA" dirty="0" err="1"/>
              <a:t>adjectifs</a:t>
            </a:r>
            <a:endParaRPr lang="en-CA" dirty="0"/>
          </a:p>
          <a:p>
            <a:r>
              <a:rPr lang="en-CA" dirty="0"/>
              <a:t>Pour les mots </a:t>
            </a:r>
            <a:r>
              <a:rPr lang="en-CA" dirty="0" err="1"/>
              <a:t>grammaticaux</a:t>
            </a:r>
            <a:r>
              <a:rPr lang="en-CA" dirty="0"/>
              <a:t> (par ex.: </a:t>
            </a:r>
            <a:r>
              <a:rPr lang="en-CA" dirty="0" err="1"/>
              <a:t>prépositions</a:t>
            </a:r>
            <a:r>
              <a:rPr lang="en-CA" dirty="0"/>
              <a:t>, </a:t>
            </a:r>
            <a:r>
              <a:rPr lang="en-CA" dirty="0" err="1"/>
              <a:t>pronoms</a:t>
            </a:r>
            <a:r>
              <a:rPr lang="en-CA" dirty="0"/>
              <a:t>)</a:t>
            </a:r>
          </a:p>
          <a:p>
            <a:r>
              <a:rPr lang="en-CA" dirty="0" err="1"/>
              <a:t>Consultez</a:t>
            </a:r>
            <a:r>
              <a:rPr lang="en-CA" dirty="0"/>
              <a:t> le </a:t>
            </a:r>
            <a:r>
              <a:rPr lang="en-CA" b="1" dirty="0"/>
              <a:t> Guide de </a:t>
            </a:r>
            <a:r>
              <a:rPr lang="en-CA" b="1" dirty="0" err="1"/>
              <a:t>grammaire</a:t>
            </a:r>
            <a:r>
              <a:rPr lang="en-CA" b="1" dirty="0"/>
              <a:t> </a:t>
            </a:r>
            <a:r>
              <a:rPr lang="en-CA" dirty="0"/>
              <a:t>de </a:t>
            </a:r>
            <a:r>
              <a:rPr lang="en-CA" i="1" dirty="0" err="1"/>
              <a:t>BonPatron</a:t>
            </a:r>
            <a:r>
              <a:rPr lang="en-CA" dirty="0"/>
              <a:t>:</a:t>
            </a:r>
            <a:endParaRPr lang="en-CA" b="1" i="1" dirty="0"/>
          </a:p>
          <a:p>
            <a:r>
              <a:rPr lang="en-CA" dirty="0">
                <a:hlinkClick r:id="rId2"/>
              </a:rPr>
              <a:t>https://bonpatron.com/guide/1/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F911B-E40B-AB4A-83EC-55CDB432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Prononciation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De </a:t>
            </a:r>
            <a:r>
              <a:rPr lang="en-CA" dirty="0" err="1"/>
              <a:t>l’aide</a:t>
            </a:r>
            <a:r>
              <a:rPr lang="en-CA" dirty="0"/>
              <a:t> pour des </a:t>
            </a:r>
            <a:r>
              <a:rPr lang="en-CA" dirty="0" err="1"/>
              <a:t>défis</a:t>
            </a:r>
            <a:r>
              <a:rPr lang="en-CA" dirty="0"/>
              <a:t> de base, par ex.: e: </a:t>
            </a:r>
          </a:p>
          <a:p>
            <a:r>
              <a:rPr lang="en-CA" dirty="0"/>
              <a:t>La liaison</a:t>
            </a:r>
          </a:p>
          <a:p>
            <a:r>
              <a:rPr lang="en-CA" dirty="0"/>
              <a:t>Les </a:t>
            </a:r>
            <a:r>
              <a:rPr lang="en-CA" dirty="0" err="1"/>
              <a:t>voyelles</a:t>
            </a:r>
            <a:r>
              <a:rPr lang="en-CA" dirty="0"/>
              <a:t> </a:t>
            </a:r>
            <a:r>
              <a:rPr lang="en-CA" dirty="0" err="1"/>
              <a:t>nasales</a:t>
            </a:r>
            <a:endParaRPr lang="en-CA" dirty="0"/>
          </a:p>
          <a:p>
            <a:r>
              <a:rPr lang="en-CA" dirty="0"/>
              <a:t>Le “u” </a:t>
            </a:r>
            <a:r>
              <a:rPr lang="en-CA" dirty="0" err="1"/>
              <a:t>français</a:t>
            </a:r>
            <a:endParaRPr lang="en-CA" dirty="0"/>
          </a:p>
          <a:p>
            <a:r>
              <a:rPr lang="en-CA" dirty="0" err="1"/>
              <a:t>Le“R</a:t>
            </a:r>
            <a:r>
              <a:rPr lang="en-CA" dirty="0"/>
              <a:t>” </a:t>
            </a:r>
            <a:r>
              <a:rPr lang="en-CA" dirty="0" err="1"/>
              <a:t>français</a:t>
            </a:r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E6188-97D8-B340-9B96-A8079034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Version </a:t>
            </a:r>
            <a:r>
              <a:rPr lang="en-US" b="1" dirty="0" err="1"/>
              <a:t>gratuite</a:t>
            </a:r>
            <a:r>
              <a:rPr lang="en-US" b="1" dirty="0"/>
              <a:t> versus PRO?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La version PRO </a:t>
            </a:r>
            <a:r>
              <a:rPr lang="en-CA" dirty="0" err="1"/>
              <a:t>accepte</a:t>
            </a:r>
            <a:r>
              <a:rPr lang="en-CA" dirty="0"/>
              <a:t> des </a:t>
            </a:r>
            <a:r>
              <a:rPr lang="en-CA" dirty="0" err="1"/>
              <a:t>textes</a:t>
            </a:r>
            <a:r>
              <a:rPr lang="en-CA" dirty="0"/>
              <a:t> plus longs</a:t>
            </a:r>
          </a:p>
          <a:p>
            <a:r>
              <a:rPr lang="en-CA" dirty="0" err="1"/>
              <a:t>Offre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fenêtre</a:t>
            </a:r>
            <a:r>
              <a:rPr lang="en-CA" dirty="0"/>
              <a:t> plus </a:t>
            </a:r>
            <a:r>
              <a:rPr lang="en-CA" dirty="0" err="1"/>
              <a:t>grande</a:t>
            </a:r>
            <a:endParaRPr lang="en-CA" dirty="0"/>
          </a:p>
          <a:p>
            <a:r>
              <a:rPr lang="en-CA" dirty="0"/>
              <a:t>Il </a:t>
            </a:r>
            <a:r>
              <a:rPr lang="en-CA" dirty="0" err="1"/>
              <a:t>n’y</a:t>
            </a:r>
            <a:r>
              <a:rPr lang="en-CA" dirty="0"/>
              <a:t> a pas de </a:t>
            </a:r>
            <a:r>
              <a:rPr lang="en-CA" dirty="0" err="1"/>
              <a:t>publicité</a:t>
            </a:r>
            <a:endParaRPr lang="en-CA" dirty="0"/>
          </a:p>
          <a:p>
            <a:r>
              <a:rPr lang="en-CA" dirty="0" err="1"/>
              <a:t>Offre</a:t>
            </a:r>
            <a:r>
              <a:rPr lang="en-CA" dirty="0"/>
              <a:t> un dossier </a:t>
            </a:r>
            <a:r>
              <a:rPr lang="en-CA" dirty="0" err="1"/>
              <a:t>d’écriture</a:t>
            </a:r>
            <a:endParaRPr lang="en-CA" dirty="0"/>
          </a:p>
          <a:p>
            <a:r>
              <a:rPr lang="en-CA" dirty="0" err="1"/>
              <a:t>Cela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permet</a:t>
            </a:r>
            <a:r>
              <a:rPr lang="en-CA" dirty="0"/>
              <a:t> </a:t>
            </a:r>
            <a:r>
              <a:rPr lang="en-CA" dirty="0" err="1"/>
              <a:t>d’appuyer</a:t>
            </a:r>
            <a:r>
              <a:rPr lang="en-CA" dirty="0"/>
              <a:t> le </a:t>
            </a:r>
            <a:r>
              <a:rPr lang="en-CA" dirty="0" err="1"/>
              <a:t>projet</a:t>
            </a:r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B81E0-B8DA-1244-A61C-D0098A8C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Conclusions </a:t>
            </a:r>
            <a:r>
              <a:rPr lang="en-US" b="1" dirty="0" err="1"/>
              <a:t>générales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/>
              <a:t>Pas </a:t>
            </a:r>
            <a:r>
              <a:rPr lang="en-CA" dirty="0" err="1"/>
              <a:t>besoin</a:t>
            </a:r>
            <a:r>
              <a:rPr lang="en-CA" dirty="0"/>
              <a:t> </a:t>
            </a:r>
            <a:r>
              <a:rPr lang="en-CA" dirty="0" err="1"/>
              <a:t>d’enseigner</a:t>
            </a:r>
            <a:r>
              <a:rPr lang="en-CA" dirty="0"/>
              <a:t> le </a:t>
            </a:r>
            <a:r>
              <a:rPr lang="en-CA" dirty="0" err="1"/>
              <a:t>vocabulaire</a:t>
            </a:r>
            <a:r>
              <a:rPr lang="en-CA" dirty="0"/>
              <a:t> de </a:t>
            </a:r>
            <a:r>
              <a:rPr lang="en-CA" dirty="0" err="1"/>
              <a:t>manière</a:t>
            </a:r>
            <a:r>
              <a:rPr lang="en-CA" dirty="0"/>
              <a:t> </a:t>
            </a:r>
            <a:r>
              <a:rPr lang="en-CA" dirty="0" err="1"/>
              <a:t>statique</a:t>
            </a:r>
            <a:endParaRPr lang="en-CA" dirty="0"/>
          </a:p>
          <a:p>
            <a:r>
              <a:rPr lang="en-CA" dirty="0" err="1"/>
              <a:t>L’apprentissage</a:t>
            </a:r>
            <a:r>
              <a:rPr lang="en-CA" dirty="0"/>
              <a:t> </a:t>
            </a:r>
            <a:r>
              <a:rPr lang="en-CA" dirty="0" err="1"/>
              <a:t>d’une</a:t>
            </a:r>
            <a:r>
              <a:rPr lang="en-CA" dirty="0"/>
              <a:t> langue commence par le </a:t>
            </a:r>
            <a:r>
              <a:rPr lang="en-CA" dirty="0" err="1"/>
              <a:t>vocabulaire</a:t>
            </a:r>
            <a:endParaRPr lang="en-CA" dirty="0"/>
          </a:p>
          <a:p>
            <a:r>
              <a:rPr lang="en-CA" dirty="0"/>
              <a:t>Notre guide </a:t>
            </a:r>
            <a:r>
              <a:rPr lang="en-CA" dirty="0" err="1"/>
              <a:t>interactif</a:t>
            </a:r>
            <a:r>
              <a:rPr lang="en-CA" dirty="0"/>
              <a:t> </a:t>
            </a:r>
            <a:r>
              <a:rPr lang="en-CA" dirty="0" err="1"/>
              <a:t>facilite</a:t>
            </a:r>
            <a:r>
              <a:rPr lang="en-CA" dirty="0"/>
              <a:t> </a:t>
            </a:r>
            <a:r>
              <a:rPr lang="en-CA" dirty="0" err="1"/>
              <a:t>cet</a:t>
            </a:r>
            <a:r>
              <a:rPr lang="en-CA" dirty="0"/>
              <a:t> </a:t>
            </a:r>
            <a:r>
              <a:rPr lang="en-CA" dirty="0" err="1"/>
              <a:t>apprentissage</a:t>
            </a:r>
            <a:r>
              <a:rPr lang="en-CA" dirty="0"/>
              <a:t>.</a:t>
            </a:r>
          </a:p>
          <a:p>
            <a:r>
              <a:rPr lang="en-CA" dirty="0"/>
              <a:t>Le </a:t>
            </a:r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appris</a:t>
            </a:r>
            <a:r>
              <a:rPr lang="en-CA" dirty="0"/>
              <a:t> </a:t>
            </a:r>
            <a:r>
              <a:rPr lang="en-CA" dirty="0" err="1"/>
              <a:t>devrait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la </a:t>
            </a:r>
            <a:r>
              <a:rPr lang="en-CA" dirty="0" err="1"/>
              <a:t>porte</a:t>
            </a:r>
            <a:r>
              <a:rPr lang="en-CA" dirty="0"/>
              <a:t> </a:t>
            </a:r>
            <a:r>
              <a:rPr lang="en-CA" dirty="0" err="1"/>
              <a:t>d’entrée</a:t>
            </a:r>
            <a:r>
              <a:rPr lang="en-CA" dirty="0"/>
              <a:t> de </a:t>
            </a:r>
            <a:r>
              <a:rPr lang="en-CA" dirty="0" err="1"/>
              <a:t>l’apprentissage</a:t>
            </a:r>
            <a:r>
              <a:rPr lang="en-CA" dirty="0"/>
              <a:t> </a:t>
            </a:r>
            <a:r>
              <a:rPr lang="en-CA" dirty="0" err="1"/>
              <a:t>grammaticale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225A0-2D40-D642-8152-F5FDAC4B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CA" dirty="0"/>
              <a:t>Pour qui on </a:t>
            </a:r>
            <a:r>
              <a:rPr lang="en-CA" dirty="0" err="1"/>
              <a:t>l’a</a:t>
            </a:r>
            <a:r>
              <a:rPr lang="en-CA" dirty="0"/>
              <a:t> fait?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Les </a:t>
            </a:r>
            <a:r>
              <a:rPr lang="en-CA" dirty="0" err="1"/>
              <a:t>élèves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des programme de </a:t>
            </a:r>
            <a:r>
              <a:rPr lang="en-CA" dirty="0" err="1"/>
              <a:t>français</a:t>
            </a:r>
            <a:r>
              <a:rPr lang="en-CA" dirty="0"/>
              <a:t> cadre</a:t>
            </a:r>
          </a:p>
          <a:p>
            <a:r>
              <a:rPr lang="en-CA" dirty="0" err="1"/>
              <a:t>Surtout</a:t>
            </a:r>
            <a:r>
              <a:rPr lang="en-CA" dirty="0"/>
              <a:t> pour les </a:t>
            </a:r>
            <a:r>
              <a:rPr lang="en-CA" dirty="0" err="1"/>
              <a:t>élèves</a:t>
            </a:r>
            <a:r>
              <a:rPr lang="en-CA" dirty="0"/>
              <a:t> </a:t>
            </a:r>
            <a:r>
              <a:rPr lang="en-CA" dirty="0" err="1"/>
              <a:t>débutants</a:t>
            </a:r>
            <a:r>
              <a:rPr lang="en-CA" dirty="0"/>
              <a:t> et </a:t>
            </a:r>
            <a:r>
              <a:rPr lang="en-CA" dirty="0" err="1"/>
              <a:t>intermédiaires</a:t>
            </a:r>
            <a:endParaRPr lang="en-CA" dirty="0"/>
          </a:p>
          <a:p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s’employer</a:t>
            </a:r>
            <a:r>
              <a:rPr lang="en-CA" dirty="0"/>
              <a:t> en </a:t>
            </a:r>
            <a:r>
              <a:rPr lang="en-CA" dirty="0" err="1"/>
              <a:t>salle</a:t>
            </a:r>
            <a:r>
              <a:rPr lang="en-CA" dirty="0"/>
              <a:t> de </a:t>
            </a:r>
            <a:r>
              <a:rPr lang="en-CA" dirty="0" err="1"/>
              <a:t>classe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la </a:t>
            </a:r>
            <a:r>
              <a:rPr lang="en-CA" dirty="0" err="1"/>
              <a:t>maison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EA83C-6D77-6046-8375-782C7BA6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62"/>
            <a:ext cx="7772400" cy="1062625"/>
          </a:xfrm>
        </p:spPr>
        <p:txBody>
          <a:bodyPr/>
          <a:lstStyle/>
          <a:p>
            <a:r>
              <a:rPr lang="en-US" b="1" dirty="0" err="1"/>
              <a:t>Qu’est-ce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c’est</a:t>
            </a:r>
            <a:r>
              <a:rPr lang="en-US" b="1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1857"/>
            <a:ext cx="7772399" cy="4156943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CA" dirty="0" err="1">
                <a:solidFill>
                  <a:schemeClr val="tx1"/>
                </a:solidFill>
              </a:rPr>
              <a:t>C’est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une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ressource</a:t>
            </a:r>
            <a:r>
              <a:rPr lang="en-CA" dirty="0">
                <a:solidFill>
                  <a:schemeClr val="tx1"/>
                </a:solidFill>
              </a:rPr>
              <a:t> interactive pour </a:t>
            </a:r>
            <a:r>
              <a:rPr lang="en-CA" dirty="0" err="1">
                <a:solidFill>
                  <a:schemeClr val="tx1"/>
                </a:solidFill>
              </a:rPr>
              <a:t>l’acquisition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lexicale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 err="1">
                <a:solidFill>
                  <a:schemeClr val="tx1"/>
                </a:solidFill>
              </a:rPr>
              <a:t>Cela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peut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constituer</a:t>
            </a:r>
            <a:r>
              <a:rPr lang="en-CA" dirty="0">
                <a:solidFill>
                  <a:schemeClr val="tx1"/>
                </a:solidFill>
              </a:rPr>
              <a:t> la base de tout un </a:t>
            </a:r>
            <a:r>
              <a:rPr lang="en-CA" dirty="0" err="1">
                <a:solidFill>
                  <a:schemeClr val="tx1"/>
                </a:solidFill>
              </a:rPr>
              <a:t>cours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 err="1">
                <a:solidFill>
                  <a:schemeClr val="tx1"/>
                </a:solidFill>
              </a:rPr>
              <a:t>Vous</a:t>
            </a:r>
            <a:r>
              <a:rPr lang="en-CA" dirty="0">
                <a:solidFill>
                  <a:schemeClr val="tx1"/>
                </a:solidFill>
              </a:rPr>
              <a:t> y </a:t>
            </a:r>
            <a:r>
              <a:rPr lang="en-CA" dirty="0" err="1">
                <a:solidFill>
                  <a:schemeClr val="tx1"/>
                </a:solidFill>
              </a:rPr>
              <a:t>trouverez</a:t>
            </a:r>
            <a:r>
              <a:rPr lang="en-CA" dirty="0">
                <a:solidFill>
                  <a:schemeClr val="tx1"/>
                </a:solidFill>
              </a:rPr>
              <a:t> 500 mots/expressions </a:t>
            </a:r>
            <a:r>
              <a:rPr lang="en-CA" dirty="0" err="1">
                <a:solidFill>
                  <a:schemeClr val="tx1"/>
                </a:solidFill>
              </a:rPr>
              <a:t>fréquentes</a:t>
            </a:r>
            <a:endParaRPr lang="en-CA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CA" dirty="0" err="1">
                <a:solidFill>
                  <a:schemeClr val="tx1"/>
                </a:solidFill>
              </a:rPr>
              <a:t>Cela</a:t>
            </a:r>
            <a:r>
              <a:rPr lang="en-CA" dirty="0">
                <a:solidFill>
                  <a:schemeClr val="tx1"/>
                </a:solidFill>
              </a:rPr>
              <a:t> encourage </a:t>
            </a:r>
            <a:r>
              <a:rPr lang="en-CA" dirty="0" err="1">
                <a:solidFill>
                  <a:schemeClr val="tx1"/>
                </a:solidFill>
              </a:rPr>
              <a:t>l’apprentissage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profond</a:t>
            </a:r>
            <a:r>
              <a:rPr lang="en-CA" dirty="0">
                <a:solidFill>
                  <a:schemeClr val="tx1"/>
                </a:solidFill>
              </a:rPr>
              <a:t> des mots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1F5F5-3FEF-9345-8FF5-41EA7752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L’apprentissage</a:t>
            </a:r>
            <a:r>
              <a:rPr lang="en-US" b="1" dirty="0"/>
              <a:t> </a:t>
            </a:r>
            <a:r>
              <a:rPr lang="en-US" b="1" dirty="0" err="1"/>
              <a:t>profond</a:t>
            </a:r>
            <a:r>
              <a:rPr lang="en-US" b="1" dirty="0"/>
              <a:t> des mots?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9714" cy="4525963"/>
          </a:xfrm>
        </p:spPr>
        <p:txBody>
          <a:bodyPr>
            <a:normAutofit/>
          </a:bodyPr>
          <a:lstStyle/>
          <a:p>
            <a:r>
              <a:rPr lang="en-US" dirty="0"/>
              <a:t>Pour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apprendre</a:t>
            </a:r>
            <a:r>
              <a:rPr lang="en-US" dirty="0"/>
              <a:t> un mot, </a:t>
            </a:r>
            <a:r>
              <a:rPr lang="en-US" dirty="0" err="1"/>
              <a:t>l’élève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:</a:t>
            </a:r>
          </a:p>
          <a:p>
            <a:r>
              <a:rPr lang="en-US" dirty="0" err="1"/>
              <a:t>Relier</a:t>
            </a:r>
            <a:r>
              <a:rPr lang="en-US" dirty="0"/>
              <a:t> le mot </a:t>
            </a:r>
            <a:r>
              <a:rPr lang="en-US" dirty="0" err="1"/>
              <a:t>à</a:t>
            </a:r>
            <a:r>
              <a:rPr lang="en-US" dirty="0"/>
              <a:t> un </a:t>
            </a:r>
            <a:r>
              <a:rPr lang="en-US" dirty="0" err="1"/>
              <a:t>sens</a:t>
            </a:r>
            <a:endParaRPr lang="en-US" dirty="0"/>
          </a:p>
          <a:p>
            <a:r>
              <a:rPr lang="en-US" dirty="0" err="1"/>
              <a:t>Relier</a:t>
            </a:r>
            <a:r>
              <a:rPr lang="en-US" dirty="0"/>
              <a:t> le mot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prononciation</a:t>
            </a:r>
            <a:endParaRPr lang="en-US" dirty="0"/>
          </a:p>
          <a:p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écrire</a:t>
            </a:r>
            <a:r>
              <a:rPr lang="en-US" dirty="0"/>
              <a:t> le mot</a:t>
            </a:r>
          </a:p>
          <a:p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produire</a:t>
            </a:r>
            <a:r>
              <a:rPr lang="en-US" dirty="0"/>
              <a:t> le mot </a:t>
            </a:r>
            <a:r>
              <a:rPr lang="en-US" dirty="0" err="1"/>
              <a:t>spontanément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82A4A-480E-BA4D-A8D0-5C0AF046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Qu’est-ce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c’est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Les 500 mots du guide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repartis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des </a:t>
            </a:r>
            <a:r>
              <a:rPr lang="en-CA" dirty="0" err="1"/>
              <a:t>catégories</a:t>
            </a:r>
            <a:r>
              <a:rPr lang="en-CA" dirty="0"/>
              <a:t> </a:t>
            </a:r>
            <a:r>
              <a:rPr lang="en-CA" dirty="0" err="1"/>
              <a:t>thématiques</a:t>
            </a:r>
            <a:r>
              <a:rPr lang="en-CA" dirty="0"/>
              <a:t> (en </a:t>
            </a:r>
            <a:r>
              <a:rPr lang="en-CA" dirty="0" err="1"/>
              <a:t>anglais</a:t>
            </a:r>
            <a:r>
              <a:rPr lang="en-CA" dirty="0"/>
              <a:t>)</a:t>
            </a:r>
          </a:p>
          <a:p>
            <a:r>
              <a:rPr lang="en-CA" dirty="0"/>
              <a:t>Greetings, health, sports, school, household, etc.</a:t>
            </a:r>
          </a:p>
          <a:p>
            <a:r>
              <a:rPr lang="en-CA" dirty="0" err="1"/>
              <a:t>Voici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capture </a:t>
            </a:r>
            <a:r>
              <a:rPr lang="en-CA" dirty="0" err="1"/>
              <a:t>d’écran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C07A5-55B5-1542-B7E1-0F6B1EAC7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Qu’est-ce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c’est</a:t>
            </a:r>
            <a:r>
              <a:rPr lang="en-US" b="1" dirty="0"/>
              <a:t>?</a:t>
            </a:r>
          </a:p>
        </p:txBody>
      </p:sp>
      <p:pic>
        <p:nvPicPr>
          <p:cNvPr id="4" name="Content Placeholder 3" descr="househol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r="3919"/>
          <a:stretch>
            <a:fillRect/>
          </a:stretch>
        </p:blipFill>
        <p:spPr>
          <a:xfrm>
            <a:off x="457200" y="1265238"/>
            <a:ext cx="8229600" cy="45259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95F70-1185-8B47-A9B4-2828B3E3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Qu’est-ce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c’est</a:t>
            </a:r>
            <a:r>
              <a:rPr lang="en-US" b="1" dirty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En plus des tableaux de </a:t>
            </a:r>
            <a:r>
              <a:rPr lang="en-CA" dirty="0" err="1"/>
              <a:t>vocabulaire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y </a:t>
            </a:r>
            <a:r>
              <a:rPr lang="en-CA" dirty="0" err="1"/>
              <a:t>retrouverez</a:t>
            </a:r>
            <a:r>
              <a:rPr lang="en-CA" dirty="0"/>
              <a:t>: 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CA" dirty="0" err="1"/>
              <a:t>es</a:t>
            </a:r>
            <a:r>
              <a:rPr lang="en-CA" dirty="0"/>
              <a:t> </a:t>
            </a:r>
            <a:r>
              <a:rPr lang="en-CA" dirty="0" err="1"/>
              <a:t>exercices</a:t>
            </a:r>
            <a:r>
              <a:rPr lang="en-CA" dirty="0"/>
              <a:t> simples (avec </a:t>
            </a:r>
            <a:r>
              <a:rPr lang="en-CA" dirty="0" err="1"/>
              <a:t>réponses</a:t>
            </a:r>
            <a:r>
              <a:rPr lang="en-CA" dirty="0"/>
              <a:t>)</a:t>
            </a:r>
          </a:p>
          <a:p>
            <a:pPr lvl="1"/>
            <a:r>
              <a:rPr lang="en-CA" dirty="0" err="1"/>
              <a:t>Quelques</a:t>
            </a:r>
            <a:r>
              <a:rPr lang="en-CA" dirty="0"/>
              <a:t> points de </a:t>
            </a:r>
            <a:r>
              <a:rPr lang="en-CA" dirty="0" err="1"/>
              <a:t>grammaire</a:t>
            </a:r>
            <a:endParaRPr lang="en-CA" dirty="0"/>
          </a:p>
          <a:p>
            <a:pPr lvl="1"/>
            <a:r>
              <a:rPr lang="en-CA" dirty="0"/>
              <a:t>Un </a:t>
            </a:r>
            <a:r>
              <a:rPr lang="en-CA" dirty="0" err="1"/>
              <a:t>jeu</a:t>
            </a:r>
            <a:endParaRPr lang="en-CA" dirty="0"/>
          </a:p>
          <a:p>
            <a:pPr lvl="1"/>
            <a:r>
              <a:rPr lang="en-CA" dirty="0"/>
              <a:t>Des </a:t>
            </a:r>
            <a:r>
              <a:rPr lang="en-CA" dirty="0" err="1"/>
              <a:t>traductions</a:t>
            </a:r>
            <a:r>
              <a:rPr lang="en-CA" dirty="0"/>
              <a:t> simples (avec </a:t>
            </a:r>
            <a:r>
              <a:rPr lang="en-CA" dirty="0" err="1"/>
              <a:t>réponses</a:t>
            </a:r>
            <a:r>
              <a:rPr lang="en-CA" dirty="0"/>
              <a:t>)</a:t>
            </a:r>
          </a:p>
          <a:p>
            <a:r>
              <a:rPr lang="en-CA" dirty="0" err="1"/>
              <a:t>Voici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capture </a:t>
            </a:r>
            <a:r>
              <a:rPr lang="en-CA" dirty="0" err="1"/>
              <a:t>d’écran</a:t>
            </a:r>
            <a:r>
              <a:rPr lang="en-CA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3C492-A7FF-6C46-B643-5571C5CBE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Qu’est-ce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c’est</a:t>
            </a:r>
            <a:r>
              <a:rPr lang="en-US" b="1" dirty="0"/>
              <a:t>?</a:t>
            </a:r>
            <a:endParaRPr lang="en-CA" dirty="0"/>
          </a:p>
        </p:txBody>
      </p:sp>
      <p:pic>
        <p:nvPicPr>
          <p:cNvPr id="4" name="Content Placeholder 3" descr="grammar-exercice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998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D481F-5B0A-AF45-A4CB-9BA7B671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56" y="5732237"/>
            <a:ext cx="4406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3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143301</TotalTime>
  <Words>935</Words>
  <Application>Microsoft Macintosh PowerPoint</Application>
  <PresentationFormat>On-screen Show (4:3)</PresentationFormat>
  <Paragraphs>117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Guide de vocabulaire BonPatron</vt:lpstr>
      <vt:lpstr>Guide de vocabulaire BonPatron</vt:lpstr>
      <vt:lpstr>Pour qui on l’a fait?</vt:lpstr>
      <vt:lpstr>Qu’est-ce que c’est?</vt:lpstr>
      <vt:lpstr>L’apprentissage profond des mots?</vt:lpstr>
      <vt:lpstr>Qu’est-ce que c’est?</vt:lpstr>
      <vt:lpstr>Qu’est-ce que c’est?</vt:lpstr>
      <vt:lpstr>Qu’est-ce que c’est?</vt:lpstr>
      <vt:lpstr>Qu’est-ce que c’est?</vt:lpstr>
      <vt:lpstr>Voici une démonstration!</vt:lpstr>
      <vt:lpstr>Le jeu de tennis</vt:lpstr>
      <vt:lpstr>Apprendre en 9 étapes (ou X étapes)</vt:lpstr>
      <vt:lpstr>Apprendre en 9 étapes</vt:lpstr>
      <vt:lpstr>Apprendre en 9 étapes</vt:lpstr>
      <vt:lpstr>L’acquistion grammaticale à partir du vocabulaire acquis</vt:lpstr>
      <vt:lpstr>Du vocabulaire à la grammaire</vt:lpstr>
      <vt:lpstr>Du vocabulaire à la grammaire</vt:lpstr>
      <vt:lpstr>Du vocabulaire à la grammaire</vt:lpstr>
      <vt:lpstr>Intégration de la grammaire (Household)</vt:lpstr>
      <vt:lpstr>Intégration de la grammaire (“Household”)</vt:lpstr>
      <vt:lpstr>Intégration de la grammaire</vt:lpstr>
      <vt:lpstr>Lien “Practice”</vt:lpstr>
      <vt:lpstr>Lien “Practice”</vt:lpstr>
      <vt:lpstr>Examen Final</vt:lpstr>
      <vt:lpstr>Mots grammaticaux</vt:lpstr>
      <vt:lpstr>Prononciation</vt:lpstr>
      <vt:lpstr>Version gratuite versus PRO?</vt:lpstr>
      <vt:lpstr>Conclusions générales</vt:lpstr>
    </vt:vector>
  </TitlesOfParts>
  <Company>University of Alberta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Linguistics</dc:title>
  <dc:creator>Terry Nadasdi</dc:creator>
  <cp:lastModifiedBy>Stefan Sinclair, Prof.</cp:lastModifiedBy>
  <cp:revision>281</cp:revision>
  <cp:lastPrinted>2018-05-01T22:40:00Z</cp:lastPrinted>
  <dcterms:created xsi:type="dcterms:W3CDTF">2016-01-17T00:47:33Z</dcterms:created>
  <dcterms:modified xsi:type="dcterms:W3CDTF">2018-05-01T22:40:02Z</dcterms:modified>
</cp:coreProperties>
</file>